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104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reelogna Dutta" userId="637e6f3b75a197f6" providerId="LiveId" clId="{275176E6-8E48-443D-8CF3-D2ACA1750C68}"/>
    <pc:docChg chg="modSld">
      <pc:chgData name="Sreelogna Dutta" userId="637e6f3b75a197f6" providerId="LiveId" clId="{275176E6-8E48-443D-8CF3-D2ACA1750C68}" dt="2025-06-10T06:08:23.839" v="10" actId="20577"/>
      <pc:docMkLst>
        <pc:docMk/>
      </pc:docMkLst>
      <pc:sldChg chg="modSp mod">
        <pc:chgData name="Sreelogna Dutta" userId="637e6f3b75a197f6" providerId="LiveId" clId="{275176E6-8E48-443D-8CF3-D2ACA1750C68}" dt="2025-06-10T06:08:23.839" v="10" actId="20577"/>
        <pc:sldMkLst>
          <pc:docMk/>
          <pc:sldMk cId="742372000" sldId="256"/>
        </pc:sldMkLst>
        <pc:spChg chg="mod">
          <ac:chgData name="Sreelogna Dutta" userId="637e6f3b75a197f6" providerId="LiveId" clId="{275176E6-8E48-443D-8CF3-D2ACA1750C68}" dt="2025-06-10T06:08:23.839" v="10" actId="20577"/>
          <ac:spMkLst>
            <pc:docMk/>
            <pc:sldMk cId="742372000" sldId="256"/>
            <ac:spMk id="3" creationId="{A750417D-E291-5724-327E-FCF72E191E4F}"/>
          </ac:spMkLst>
        </pc:spChg>
      </pc:sldChg>
      <pc:sldChg chg="modSp mod">
        <pc:chgData name="Sreelogna Dutta" userId="637e6f3b75a197f6" providerId="LiveId" clId="{275176E6-8E48-443D-8CF3-D2ACA1750C68}" dt="2025-06-10T06:07:34.790" v="1" actId="13926"/>
        <pc:sldMkLst>
          <pc:docMk/>
          <pc:sldMk cId="994078240" sldId="263"/>
        </pc:sldMkLst>
        <pc:spChg chg="mod">
          <ac:chgData name="Sreelogna Dutta" userId="637e6f3b75a197f6" providerId="LiveId" clId="{275176E6-8E48-443D-8CF3-D2ACA1750C68}" dt="2025-06-10T06:07:34.790" v="1" actId="13926"/>
          <ac:spMkLst>
            <pc:docMk/>
            <pc:sldMk cId="994078240" sldId="263"/>
            <ac:spMk id="5" creationId="{24D25A8D-FDB9-C51C-F0E5-466E095CD2A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6/10/2025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6/10/2025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AC59C-8081-8242-63B1-550B594C6B08}"/>
              </a:ext>
            </a:extLst>
          </p:cNvPr>
          <p:cNvSpPr>
            <a:spLocks noGrp="1"/>
          </p:cNvSpPr>
          <p:nvPr>
            <p:ph type="ctrTitle"/>
          </p:nvPr>
        </p:nvSpPr>
        <p:spPr>
          <a:xfrm>
            <a:off x="1396181" y="1600199"/>
            <a:ext cx="9999405" cy="1909763"/>
          </a:xfrm>
        </p:spPr>
        <p:txBody>
          <a:bodyPr/>
          <a:lstStyle/>
          <a:p>
            <a:pPr algn="ctr"/>
            <a:r>
              <a:rPr lang="en-IN" b="1" dirty="0">
                <a:latin typeface="Times New Roman" panose="02020603050405020304" pitchFamily="18" charset="0"/>
                <a:cs typeface="Times New Roman" panose="02020603050405020304" pitchFamily="18" charset="0"/>
              </a:rPr>
              <a:t>ORIENTAL-OCCIDENTAL CONTROVERSY</a:t>
            </a:r>
          </a:p>
        </p:txBody>
      </p:sp>
      <p:sp>
        <p:nvSpPr>
          <p:cNvPr id="3" name="Subtitle 2">
            <a:extLst>
              <a:ext uri="{FF2B5EF4-FFF2-40B4-BE49-F238E27FC236}">
                <a16:creationId xmlns:a16="http://schemas.microsoft.com/office/drawing/2014/main" id="{A750417D-E291-5724-327E-FCF72E191E4F}"/>
              </a:ext>
            </a:extLst>
          </p:cNvPr>
          <p:cNvSpPr>
            <a:spLocks noGrp="1"/>
          </p:cNvSpPr>
          <p:nvPr>
            <p:ph type="subTitle" idx="1"/>
          </p:nvPr>
        </p:nvSpPr>
        <p:spPr/>
        <p:txBody>
          <a:bodyPr>
            <a:normAutofit/>
          </a:bodyPr>
          <a:lstStyle/>
          <a:p>
            <a:pPr algn="ctr"/>
            <a:r>
              <a:rPr lang="en-IN" b="1" dirty="0">
                <a:latin typeface="Times New Roman" panose="02020603050405020304" pitchFamily="18" charset="0"/>
                <a:cs typeface="Times New Roman" panose="02020603050405020304" pitchFamily="18" charset="0"/>
              </a:rPr>
              <a:t>BY</a:t>
            </a:r>
          </a:p>
          <a:p>
            <a:pPr algn="ctr"/>
            <a:r>
              <a:rPr lang="en-IN" b="1" dirty="0">
                <a:latin typeface="Times New Roman" panose="02020603050405020304" pitchFamily="18" charset="0"/>
                <a:cs typeface="Times New Roman" panose="02020603050405020304" pitchFamily="18" charset="0"/>
              </a:rPr>
              <a:t>SB.DEPARTMENT OF EDUCATION,PLASSEY COLLEGE(10/6/25)</a:t>
            </a:r>
          </a:p>
        </p:txBody>
      </p:sp>
    </p:spTree>
    <p:extLst>
      <p:ext uri="{BB962C8B-B14F-4D97-AF65-F5344CB8AC3E}">
        <p14:creationId xmlns:p14="http://schemas.microsoft.com/office/powerpoint/2010/main" val="74237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D606F5-9DA5-800E-18FC-D10E65C33BD4}"/>
              </a:ext>
            </a:extLst>
          </p:cNvPr>
          <p:cNvSpPr txBox="1"/>
          <p:nvPr/>
        </p:nvSpPr>
        <p:spPr>
          <a:xfrm>
            <a:off x="1221658" y="719902"/>
            <a:ext cx="6100916" cy="461665"/>
          </a:xfrm>
          <a:prstGeom prst="rect">
            <a:avLst/>
          </a:prstGeom>
          <a:noFill/>
        </p:spPr>
        <p:txBody>
          <a:bodyPr wrap="square">
            <a:spAutoFit/>
          </a:bodyPr>
          <a:lstStyle/>
          <a:p>
            <a:r>
              <a:rPr lang="en-IN" sz="2400" b="1" dirty="0">
                <a:latin typeface="Times New Roman" panose="02020603050405020304" pitchFamily="18" charset="0"/>
                <a:cs typeface="Times New Roman" panose="02020603050405020304" pitchFamily="18" charset="0"/>
              </a:rPr>
              <a:t>Oriental and Occidental controversy</a:t>
            </a:r>
          </a:p>
        </p:txBody>
      </p:sp>
      <p:sp>
        <p:nvSpPr>
          <p:cNvPr id="5" name="TextBox 4">
            <a:extLst>
              <a:ext uri="{FF2B5EF4-FFF2-40B4-BE49-F238E27FC236}">
                <a16:creationId xmlns:a16="http://schemas.microsoft.com/office/drawing/2014/main" id="{876B0BCB-14C7-531E-295A-677BE43E61A2}"/>
              </a:ext>
            </a:extLst>
          </p:cNvPr>
          <p:cNvSpPr txBox="1"/>
          <p:nvPr/>
        </p:nvSpPr>
        <p:spPr>
          <a:xfrm>
            <a:off x="629265" y="1181567"/>
            <a:ext cx="11041625" cy="4401205"/>
          </a:xfrm>
          <a:prstGeom prst="rect">
            <a:avLst/>
          </a:prstGeom>
          <a:noFill/>
        </p:spPr>
        <p:txBody>
          <a:bodyPr wrap="square">
            <a:spAutoFit/>
          </a:bodyPr>
          <a:lstStyle/>
          <a:p>
            <a:r>
              <a:rPr lang="en-US" sz="2000" dirty="0">
                <a:solidFill>
                  <a:schemeClr val="bg1"/>
                </a:solidFill>
                <a:latin typeface="Times New Roman" panose="02020603050405020304" pitchFamily="18" charset="0"/>
                <a:cs typeface="Times New Roman" panose="02020603050405020304" pitchFamily="18" charset="0"/>
              </a:rPr>
              <a:t>Different Views on Education: </a:t>
            </a:r>
          </a:p>
          <a:p>
            <a:r>
              <a:rPr lang="en-US" sz="2000" dirty="0">
                <a:solidFill>
                  <a:schemeClr val="bg1"/>
                </a:solidFill>
                <a:latin typeface="Times New Roman" panose="02020603050405020304" pitchFamily="18" charset="0"/>
                <a:cs typeface="Times New Roman" panose="02020603050405020304" pitchFamily="18" charset="0"/>
              </a:rPr>
              <a:t>Orientalists supported traditional Indian education; Occidentals wanted Western education and science.</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Language Debate: Orientalists promoted classical languages like Sanskrit and Persian, while Occidentals preferred English.</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Cultural Superiority: Occidentals believed Western culture was better and wanted to spread it in India.</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Use of Funds: There was disagreement on whether education funds should support Indian or Western knowledge.</a:t>
            </a:r>
          </a:p>
          <a:p>
            <a:endParaRPr lang="en-US" sz="20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British Political Agenda</a:t>
            </a:r>
            <a:r>
              <a:rPr lang="en-US" sz="2000" dirty="0">
                <a:solidFill>
                  <a:schemeClr val="bg1"/>
                </a:solidFill>
                <a:latin typeface="Times New Roman" panose="02020603050405020304" pitchFamily="18" charset="0"/>
                <a:cs typeface="Times New Roman" panose="02020603050405020304" pitchFamily="18" charset="0"/>
              </a:rPr>
              <a:t>: The British government wanted to use education to strengthen their rule, which led to favoring Western ideas.</a:t>
            </a:r>
            <a:endParaRPr lang="en-I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074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7FD1FE-C3DA-F01B-E77C-BE22E2D31AF4}"/>
              </a:ext>
            </a:extLst>
          </p:cNvPr>
          <p:cNvSpPr txBox="1"/>
          <p:nvPr/>
        </p:nvSpPr>
        <p:spPr>
          <a:xfrm>
            <a:off x="1120877" y="1248697"/>
            <a:ext cx="10146891" cy="5016758"/>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Printing and Publishing: </a:t>
            </a:r>
          </a:p>
          <a:p>
            <a:r>
              <a:rPr lang="en-US" sz="2000" dirty="0">
                <a:latin typeface="Times New Roman" panose="02020603050405020304" pitchFamily="18" charset="0"/>
                <a:cs typeface="Times New Roman" panose="02020603050405020304" pitchFamily="18" charset="0"/>
              </a:rPr>
              <a:t>Occidentals focused on printing English books, while Orientalists wanted to preserve ancient Indian texts.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Religious Differences: Western education was often linked with Christian missionary work, which created tension.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Job Market Demand: The British needed English-educated Indians for administrative work, supporting Occidental ideas.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Governor-General’s Role: Leaders like Lord Macaulay strongly supported Western education, increasing the controversy.</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Colonial Control: Promoting English helped the British control communication and governance, fueling the debate</a:t>
            </a:r>
            <a:r>
              <a:rPr lang="en-US" dirty="0"/>
              <a:t>.</a:t>
            </a:r>
            <a:endParaRPr lang="en-IN" dirty="0"/>
          </a:p>
        </p:txBody>
      </p:sp>
    </p:spTree>
    <p:extLst>
      <p:ext uri="{BB962C8B-B14F-4D97-AF65-F5344CB8AC3E}">
        <p14:creationId xmlns:p14="http://schemas.microsoft.com/office/powerpoint/2010/main" val="424103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A44EBC-C3F1-7089-50BA-9E063F44D3AE}"/>
              </a:ext>
            </a:extLst>
          </p:cNvPr>
          <p:cNvSpPr txBox="1"/>
          <p:nvPr/>
        </p:nvSpPr>
        <p:spPr>
          <a:xfrm>
            <a:off x="776749" y="1769807"/>
            <a:ext cx="11208774" cy="4154984"/>
          </a:xfrm>
          <a:prstGeom prst="rect">
            <a:avLst/>
          </a:prstGeom>
          <a:noFill/>
        </p:spPr>
        <p:txBody>
          <a:bodyPr wrap="square">
            <a:spAutoFit/>
          </a:bodyPr>
          <a:lstStyle/>
          <a:p>
            <a:pPr algn="just"/>
            <a:r>
              <a:rPr lang="en-US" sz="2400" dirty="0">
                <a:latin typeface="Times New Roman" panose="02020603050405020304" pitchFamily="18" charset="0"/>
                <a:cs typeface="Times New Roman" panose="02020603050405020304" pitchFamily="18" charset="0"/>
              </a:rPr>
              <a:t>Sir Charles Trevelyan played a major role in promoting Occidental or Anglicist education in colonial India. He was a strong advocate of English education, believing it would improve the intellectual abilities of Indians.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Trevelyan supported Lord Macaulay’s famous Minute on Education and actively helped implement the policy of promoting Western science, literature, and moral values through the English language.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He felt this system would create a class of English-educated Indians who could act as intermediaries between the British rulers and the Indian population. His efforts significantly influenced the direction of British educational policy in 19th-century India.</a:t>
            </a:r>
            <a:endParaRPr lang="en-IN"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08CBC6F-1ED8-0E0B-9836-9D9FFE0BD39A}"/>
              </a:ext>
            </a:extLst>
          </p:cNvPr>
          <p:cNvSpPr txBox="1"/>
          <p:nvPr/>
        </p:nvSpPr>
        <p:spPr>
          <a:xfrm>
            <a:off x="3168446" y="769063"/>
            <a:ext cx="6100916" cy="461665"/>
          </a:xfrm>
          <a:prstGeom prst="rect">
            <a:avLst/>
          </a:prstGeom>
          <a:noFill/>
        </p:spPr>
        <p:txBody>
          <a:bodyPr wrap="square">
            <a:spAutoFit/>
          </a:bodyPr>
          <a:lstStyle/>
          <a:p>
            <a:r>
              <a:rPr lang="en-IN" sz="2400" b="1" dirty="0">
                <a:latin typeface="Times New Roman" panose="02020603050405020304" pitchFamily="18" charset="0"/>
                <a:cs typeface="Times New Roman" panose="02020603050405020304" pitchFamily="18" charset="0"/>
              </a:rPr>
              <a:t>Sir Charles Edward Trevelyan</a:t>
            </a:r>
          </a:p>
        </p:txBody>
      </p:sp>
    </p:spTree>
    <p:extLst>
      <p:ext uri="{BB962C8B-B14F-4D97-AF65-F5344CB8AC3E}">
        <p14:creationId xmlns:p14="http://schemas.microsoft.com/office/powerpoint/2010/main" val="115342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21F862-61BE-A279-B1AD-18A7C5308F67}"/>
              </a:ext>
            </a:extLst>
          </p:cNvPr>
          <p:cNvSpPr txBox="1"/>
          <p:nvPr/>
        </p:nvSpPr>
        <p:spPr>
          <a:xfrm>
            <a:off x="3266767" y="739565"/>
            <a:ext cx="6100916" cy="461665"/>
          </a:xfrm>
          <a:prstGeom prst="rect">
            <a:avLst/>
          </a:prstGeom>
          <a:noFill/>
        </p:spPr>
        <p:txBody>
          <a:bodyPr wrap="square">
            <a:spAutoFit/>
          </a:bodyPr>
          <a:lstStyle/>
          <a:p>
            <a:pPr algn="ctr"/>
            <a:r>
              <a:rPr lang="en-IN" sz="2400" b="1" dirty="0">
                <a:latin typeface="Times New Roman" panose="02020603050405020304" pitchFamily="18" charset="0"/>
                <a:cs typeface="Times New Roman" panose="02020603050405020304" pitchFamily="18" charset="0"/>
              </a:rPr>
              <a:t>James Prinsep</a:t>
            </a:r>
          </a:p>
        </p:txBody>
      </p:sp>
      <p:sp>
        <p:nvSpPr>
          <p:cNvPr id="5" name="TextBox 4">
            <a:extLst>
              <a:ext uri="{FF2B5EF4-FFF2-40B4-BE49-F238E27FC236}">
                <a16:creationId xmlns:a16="http://schemas.microsoft.com/office/drawing/2014/main" id="{8202FA83-332C-5060-7B32-90E8F62B362A}"/>
              </a:ext>
            </a:extLst>
          </p:cNvPr>
          <p:cNvSpPr txBox="1"/>
          <p:nvPr/>
        </p:nvSpPr>
        <p:spPr>
          <a:xfrm>
            <a:off x="1536290" y="1398834"/>
            <a:ext cx="9878962" cy="4154984"/>
          </a:xfrm>
          <a:prstGeom prst="rect">
            <a:avLst/>
          </a:prstGeom>
          <a:noFill/>
        </p:spPr>
        <p:txBody>
          <a:bodyPr wrap="square">
            <a:spAutoFit/>
          </a:bodyPr>
          <a:lstStyle/>
          <a:p>
            <a:pPr algn="just"/>
            <a:r>
              <a:rPr lang="en-US" sz="2400" dirty="0">
                <a:latin typeface="Times New Roman" panose="02020603050405020304" pitchFamily="18" charset="0"/>
                <a:cs typeface="Times New Roman" panose="02020603050405020304" pitchFamily="18" charset="0"/>
              </a:rPr>
              <a:t>James Prinsep played a significant role in promoting Oriental education during British rule in India. He was deeply engaged in studying ancient Indian languages, coins, and inscriptions, contributing greatly to the understanding of India's historical and cultural heritage.</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His most notable achievement was deciphering the Brahmi script, which helped unlock Ashokan edicts and shed light on early Indian history and Buddhism. As a member of the Asiatic Society of Bengal, he supported preserving Indian classical texts and traditions. Prinsep also made valuable contributions to Indian astronomy and linguistics, highlighting the intellectual richness of Indian civilization rather than replacing it with Western ideas.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064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324D33-D1C3-9207-B3E4-A395B7713CF8}"/>
              </a:ext>
            </a:extLst>
          </p:cNvPr>
          <p:cNvSpPr txBox="1"/>
          <p:nvPr/>
        </p:nvSpPr>
        <p:spPr>
          <a:xfrm>
            <a:off x="914399" y="776748"/>
            <a:ext cx="10176387" cy="707886"/>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GCPI stands for </a:t>
            </a:r>
            <a:r>
              <a:rPr lang="en-US" sz="2000" dirty="0">
                <a:highlight>
                  <a:srgbClr val="800080"/>
                </a:highlight>
                <a:latin typeface="Times New Roman" panose="02020603050405020304" pitchFamily="18" charset="0"/>
                <a:cs typeface="Times New Roman" panose="02020603050405020304" pitchFamily="18" charset="0"/>
              </a:rPr>
              <a:t>General Committee of Public Instruction</a:t>
            </a:r>
            <a:r>
              <a:rPr lang="en-US" sz="2000" dirty="0">
                <a:latin typeface="Times New Roman" panose="02020603050405020304" pitchFamily="18" charset="0"/>
                <a:cs typeface="Times New Roman" panose="02020603050405020304" pitchFamily="18" charset="0"/>
              </a:rPr>
              <a:t>, a British colonial educational body established in India in the early 19th century.</a:t>
            </a:r>
            <a:endParaRPr lang="en-IN"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2D84128-DFF3-DFBC-1650-CC5E9627BDF6}"/>
              </a:ext>
            </a:extLst>
          </p:cNvPr>
          <p:cNvSpPr txBox="1"/>
          <p:nvPr/>
        </p:nvSpPr>
        <p:spPr>
          <a:xfrm>
            <a:off x="985683" y="1740761"/>
            <a:ext cx="9937955" cy="707886"/>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The GCPI was formed in 1823 by the British East India Company under the leadership of Governor-General Lord Amherst and William Adam</a:t>
            </a:r>
            <a:endParaRPr lang="en-IN" sz="20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6F4D9A0-016F-246A-D400-BD092A27D44B}"/>
              </a:ext>
            </a:extLst>
          </p:cNvPr>
          <p:cNvSpPr txBox="1"/>
          <p:nvPr/>
        </p:nvSpPr>
        <p:spPr>
          <a:xfrm>
            <a:off x="796413" y="2831689"/>
            <a:ext cx="10294373" cy="3170099"/>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Purpose of Forming GCPI:</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guide and supervise educational policies in British India.</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advise on the use of the Educational Fund, particularly the ₹1 lakh granted annually for promoting education.</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resolve debates between Orientalists (supporters of traditional Indian education) and Anglicists (supporters of Western, English education).</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31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929608-77AC-3C5F-B722-402BC04A621C}"/>
              </a:ext>
            </a:extLst>
          </p:cNvPr>
          <p:cNvSpPr txBox="1"/>
          <p:nvPr/>
        </p:nvSpPr>
        <p:spPr>
          <a:xfrm>
            <a:off x="1103671" y="788728"/>
            <a:ext cx="6100916" cy="461665"/>
          </a:xfrm>
          <a:prstGeom prst="rect">
            <a:avLst/>
          </a:prstGeom>
          <a:noFill/>
        </p:spPr>
        <p:txBody>
          <a:bodyPr wrap="square">
            <a:spAutoFit/>
          </a:bodyPr>
          <a:lstStyle/>
          <a:p>
            <a:r>
              <a:rPr lang="en-IN" sz="2400" b="1" dirty="0">
                <a:latin typeface="Times New Roman" panose="02020603050405020304" pitchFamily="18" charset="0"/>
                <a:cs typeface="Times New Roman" panose="02020603050405020304" pitchFamily="18" charset="0"/>
              </a:rPr>
              <a:t>Macaulay Minute</a:t>
            </a:r>
          </a:p>
        </p:txBody>
      </p:sp>
      <p:sp>
        <p:nvSpPr>
          <p:cNvPr id="5" name="TextBox 4">
            <a:extLst>
              <a:ext uri="{FF2B5EF4-FFF2-40B4-BE49-F238E27FC236}">
                <a16:creationId xmlns:a16="http://schemas.microsoft.com/office/drawing/2014/main" id="{1AFA29A9-754C-A737-CC33-09F98D5650D1}"/>
              </a:ext>
            </a:extLst>
          </p:cNvPr>
          <p:cNvSpPr txBox="1"/>
          <p:nvPr/>
        </p:nvSpPr>
        <p:spPr>
          <a:xfrm>
            <a:off x="985684" y="1468508"/>
            <a:ext cx="10734368" cy="2554545"/>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The Macaulay Minute on Education, delivered by </a:t>
            </a:r>
            <a:r>
              <a:rPr lang="en-US" sz="2000" dirty="0">
                <a:highlight>
                  <a:srgbClr val="FF00FF"/>
                </a:highlight>
                <a:latin typeface="Times New Roman" panose="02020603050405020304" pitchFamily="18" charset="0"/>
                <a:cs typeface="Times New Roman" panose="02020603050405020304" pitchFamily="18" charset="0"/>
              </a:rPr>
              <a:t>Thomas Babington Macaulay </a:t>
            </a:r>
            <a:r>
              <a:rPr lang="en-US" sz="2000" dirty="0">
                <a:latin typeface="Times New Roman" panose="02020603050405020304" pitchFamily="18" charset="0"/>
                <a:cs typeface="Times New Roman" panose="02020603050405020304" pitchFamily="18" charset="0"/>
              </a:rPr>
              <a:t>in </a:t>
            </a:r>
            <a:r>
              <a:rPr lang="en-US" sz="2000" dirty="0">
                <a:highlight>
                  <a:srgbClr val="FF00FF"/>
                </a:highlight>
                <a:latin typeface="Times New Roman" panose="02020603050405020304" pitchFamily="18" charset="0"/>
                <a:cs typeface="Times New Roman" panose="02020603050405020304" pitchFamily="18" charset="0"/>
              </a:rPr>
              <a:t>1835</a:t>
            </a:r>
            <a:r>
              <a:rPr lang="en-US" sz="2000" dirty="0">
                <a:latin typeface="Times New Roman" panose="02020603050405020304" pitchFamily="18" charset="0"/>
                <a:cs typeface="Times New Roman" panose="02020603050405020304" pitchFamily="18" charset="0"/>
              </a:rPr>
              <a:t>, was a landmark document that shaped British education policy in India. Macaulay argued strongly for promoting English language education and Western knowledge over traditional Indian learning.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He believed that Western literature, science, and morals were superior and that teaching in English would help create “</a:t>
            </a:r>
            <a:r>
              <a:rPr lang="en-US" sz="2000" dirty="0">
                <a:highlight>
                  <a:srgbClr val="FF00FF"/>
                </a:highlight>
                <a:latin typeface="Times New Roman" panose="02020603050405020304" pitchFamily="18" charset="0"/>
                <a:cs typeface="Times New Roman" panose="02020603050405020304" pitchFamily="18" charset="0"/>
              </a:rPr>
              <a:t>a class of persons, Indian in blood and colour, but English in taste, in opinions, in morals, and in intellect</a:t>
            </a:r>
            <a:r>
              <a:rPr lang="en-US" sz="2000" dirty="0">
                <a:latin typeface="Times New Roman" panose="02020603050405020304" pitchFamily="18" charset="0"/>
                <a:cs typeface="Times New Roman" panose="02020603050405020304" pitchFamily="18" charset="0"/>
              </a:rPr>
              <a:t>.” This class would serve as cultural and administrative intermediaries between the British rulers and the Indian masses.</a:t>
            </a:r>
            <a:endParaRPr lang="en-IN" sz="20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EB1ED55-A026-B788-6EDB-087D2FDB5B43}"/>
              </a:ext>
            </a:extLst>
          </p:cNvPr>
          <p:cNvSpPr txBox="1"/>
          <p:nvPr/>
        </p:nvSpPr>
        <p:spPr>
          <a:xfrm>
            <a:off x="1103670" y="4155257"/>
            <a:ext cx="10026445" cy="1938992"/>
          </a:xfrm>
          <a:prstGeom prst="rect">
            <a:avLst/>
          </a:prstGeom>
          <a:noFill/>
        </p:spPr>
        <p:txBody>
          <a:bodyPr wrap="square">
            <a:spAutoFit/>
          </a:bodyPr>
          <a:lstStyle/>
          <a:p>
            <a:pPr algn="just"/>
            <a:r>
              <a:rPr lang="en-US" sz="2000" dirty="0">
                <a:latin typeface="Times New Roman" panose="02020603050405020304" pitchFamily="18" charset="0"/>
                <a:cs typeface="Times New Roman" panose="02020603050405020304" pitchFamily="18" charset="0"/>
              </a:rPr>
              <a:t>Macaulay criticized Indian classical languages like Sanskrit and Arabic, stating that they were “</a:t>
            </a:r>
            <a:r>
              <a:rPr lang="en-US" sz="2000" dirty="0">
                <a:highlight>
                  <a:srgbClr val="FF00FF"/>
                </a:highlight>
                <a:latin typeface="Times New Roman" panose="02020603050405020304" pitchFamily="18" charset="0"/>
                <a:cs typeface="Times New Roman" panose="02020603050405020304" pitchFamily="18" charset="0"/>
              </a:rPr>
              <a:t>a single shelf of a good European library</a:t>
            </a:r>
            <a:r>
              <a:rPr lang="en-US" sz="2000" dirty="0">
                <a:latin typeface="Times New Roman" panose="02020603050405020304" pitchFamily="18" charset="0"/>
                <a:cs typeface="Times New Roman" panose="02020603050405020304" pitchFamily="18" charset="0"/>
              </a:rPr>
              <a:t>” better than all the native literature in India. His Minute led to the official policy shift favoring English education, which received greater funding and support, while traditional Oriental studies were sidelined. </a:t>
            </a:r>
          </a:p>
          <a:p>
            <a:pPr algn="just"/>
            <a:r>
              <a:rPr lang="en-US" sz="2000" dirty="0">
                <a:latin typeface="Times New Roman" panose="02020603050405020304" pitchFamily="18" charset="0"/>
                <a:cs typeface="Times New Roman" panose="02020603050405020304" pitchFamily="18" charset="0"/>
              </a:rPr>
              <a:t>This decision had a lasting impact on India’s educational system, leading to the widespread teaching of English and Western subjects.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69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6E76AC-612E-F9EC-9AC5-B4A337B2DC57}"/>
              </a:ext>
            </a:extLst>
          </p:cNvPr>
          <p:cNvSpPr txBox="1"/>
          <p:nvPr/>
        </p:nvSpPr>
        <p:spPr>
          <a:xfrm>
            <a:off x="1172497" y="979438"/>
            <a:ext cx="10065774" cy="3046988"/>
          </a:xfrm>
          <a:prstGeom prst="rect">
            <a:avLst/>
          </a:prstGeom>
          <a:noFill/>
        </p:spPr>
        <p:txBody>
          <a:bodyPr wrap="square">
            <a:spAutoFit/>
          </a:bodyPr>
          <a:lstStyle/>
          <a:p>
            <a:pPr algn="just"/>
            <a:r>
              <a:rPr lang="en-US" sz="2400" dirty="0">
                <a:latin typeface="Times New Roman" panose="02020603050405020304" pitchFamily="18" charset="0"/>
                <a:cs typeface="Times New Roman" panose="02020603050405020304" pitchFamily="18" charset="0"/>
              </a:rPr>
              <a:t>However, Macaulay’s views were controversial. Orientalists and many Indians opposed the neglect of Indian languages and culture. Critics argue that his policy contributed to cultural alienation and undermined indigenous knowledge systems.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Despite this, the Macaulay Minute remains a significant moment that defined the colonial educational framework in India, influencing the country’s social and political development for decades.</a:t>
            </a:r>
            <a:endParaRPr lang="en-IN"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4D25A8D-FDB9-C51C-F0E5-466E095CD2A1}"/>
              </a:ext>
            </a:extLst>
          </p:cNvPr>
          <p:cNvSpPr txBox="1"/>
          <p:nvPr/>
        </p:nvSpPr>
        <p:spPr>
          <a:xfrm>
            <a:off x="1025013" y="4286468"/>
            <a:ext cx="9967452" cy="1015663"/>
          </a:xfrm>
          <a:prstGeom prst="rect">
            <a:avLst/>
          </a:prstGeom>
          <a:noFill/>
        </p:spPr>
        <p:txBody>
          <a:bodyPr wrap="square">
            <a:spAutoFit/>
          </a:bodyPr>
          <a:lstStyle/>
          <a:p>
            <a:r>
              <a:rPr lang="en-US" sz="2000" dirty="0">
                <a:highlight>
                  <a:srgbClr val="FF00FF"/>
                </a:highlight>
                <a:latin typeface="Times New Roman" panose="02020603050405020304" pitchFamily="18" charset="0"/>
                <a:cs typeface="Times New Roman" panose="02020603050405020304" pitchFamily="18" charset="0"/>
              </a:rPr>
              <a:t>Downward Filtration Theory according to Macaulay </a:t>
            </a:r>
            <a:r>
              <a:rPr lang="en-US" sz="2000" dirty="0">
                <a:latin typeface="Times New Roman" panose="02020603050405020304" pitchFamily="18" charset="0"/>
                <a:cs typeface="Times New Roman" panose="02020603050405020304" pitchFamily="18" charset="0"/>
              </a:rPr>
              <a:t>is the idea that education and knowledge should start from the top—teaching a small, educated elite in English—and then gradually spread or "</a:t>
            </a:r>
            <a:r>
              <a:rPr lang="en-US" sz="2000" dirty="0">
                <a:highlight>
                  <a:srgbClr val="FF00FF"/>
                </a:highlight>
                <a:latin typeface="Times New Roman" panose="02020603050405020304" pitchFamily="18" charset="0"/>
                <a:cs typeface="Times New Roman" panose="02020603050405020304" pitchFamily="18" charset="0"/>
              </a:rPr>
              <a:t>filter down</a:t>
            </a:r>
            <a:r>
              <a:rPr lang="en-US" sz="2000" dirty="0">
                <a:latin typeface="Times New Roman" panose="02020603050405020304" pitchFamily="18" charset="0"/>
                <a:cs typeface="Times New Roman" panose="02020603050405020304" pitchFamily="18" charset="0"/>
              </a:rPr>
              <a:t>" to the broader population over time.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078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64</TotalTime>
  <Words>823</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Tw Cen MT</vt:lpstr>
      <vt:lpstr>Circuit</vt:lpstr>
      <vt:lpstr>ORIENTAL-OCCIDENTAL CONTROVERSY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Sreelogna Dutta</dc:creator>
  <cp:lastModifiedBy>Sreelogna Dutta</cp:lastModifiedBy>
  <cp:revision>1</cp:revision>
  <dcterms:created xsi:type="dcterms:W3CDTF">2025-06-10T02:39:54Z</dcterms:created>
  <dcterms:modified xsi:type="dcterms:W3CDTF">2025-06-10T06:08:30Z</dcterms:modified>
</cp:coreProperties>
</file>